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0" r:id="rId4"/>
    <p:sldId id="270" r:id="rId5"/>
    <p:sldId id="281" r:id="rId6"/>
    <p:sldId id="292" r:id="rId7"/>
    <p:sldId id="258" r:id="rId8"/>
    <p:sldId id="262" r:id="rId9"/>
    <p:sldId id="276" r:id="rId10"/>
    <p:sldId id="29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3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7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648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40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423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91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4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89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0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7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4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3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BF803-C4FE-4D4C-87A0-157ABE3ED19A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5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barkan.ucoz.com/publ/dedovshhina_v_shkole_ili_shkolnyj_bulling/1-1-0-18" TargetMode="External"/><Relationship Id="rId2" Type="http://schemas.openxmlformats.org/officeDocument/2006/relationships/hyperlink" Target="http://psy.su/feed/251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3635" y="286847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sz="1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endParaRPr lang="ru-RU" sz="1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49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859" y="511126"/>
            <a:ext cx="11223935" cy="1320800"/>
          </a:xfrm>
        </p:spPr>
        <p:txBody>
          <a:bodyPr>
            <a:noAutofit/>
          </a:bodyPr>
          <a:lstStyle/>
          <a:p>
            <a:r>
              <a:rPr lang="ru-RU" sz="4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Последствия травли для детей - жертв:</a:t>
            </a:r>
            <a:endParaRPr lang="ru-RU" sz="4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2536" y="1477108"/>
            <a:ext cx="9129932" cy="4586067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Аффективные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Соматические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Когнитивные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школьной адаптации.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Поведенческие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Суицидные мысли и попытки.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8876"/>
            <a:ext cx="10515600" cy="7506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источников.</a:t>
            </a:r>
            <a:b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740" y="1274325"/>
            <a:ext cx="8596668" cy="388077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Алексеева И.А. Травля в школе: причины, последствия, помощь. [Электрон. ресурс] – Режим доступа: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http://psy.su/feed/2510/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Баркан Алла. Дедовщина в школе или школьный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[Электрон. ресурс] – Режим доступа: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http://abarkan.ucoz.com/publ/dedovshhina_v_shkole_ili_shkolnyj_bulling/1-1-0-18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школе: причины, последствия, помощь/ сост. Н.В.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Ктотова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Минск: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Красико-Принт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 – 96 с.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Кравцова М.М. Дети-изгои. Психологическая работа с проблемой. – (Психолог в школе). – М.: Генезис, 2005. – 111 с.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предотвращению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(травли среди сверстников) в детских коллективах /Сост. А.Е.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Довиденко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 –Екатеринбург: «Семья детям», 2014.  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Кривцова С.В.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школе VS сплочение неравнодушных.- М.: ФИРО 2011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9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856" y="45522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7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endParaRPr lang="ru-RU" sz="8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431" y="1619436"/>
            <a:ext cx="10515600" cy="44862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англ.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bullying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запугивание, физический и/или психологический террор в отношении ребенка со стороны группы одноклассников), – это форма жестокого обращения, когда физически или психически сильный индивид или группа получает удовольствие, причиняя физическую или психологическую боль более слабому в данной ситуации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7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05399"/>
            <a:ext cx="9713576" cy="1320800"/>
          </a:xfrm>
        </p:spPr>
        <p:txBody>
          <a:bodyPr>
            <a:noAutofit/>
          </a:bodyPr>
          <a:lstStyle/>
          <a:p>
            <a:pPr algn="ctr"/>
            <a:r>
              <a:rPr lang="ru-RU" sz="8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буллинга: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35" y="2076365"/>
            <a:ext cx="11294273" cy="388077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сил.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Повторяемость.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Неадекватно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чувствительность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жертвы.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9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140" y="151740"/>
            <a:ext cx="10236530" cy="1320800"/>
          </a:xfrm>
        </p:spPr>
        <p:txBody>
          <a:bodyPr>
            <a:noAutofit/>
          </a:bodyPr>
          <a:lstStyle/>
          <a:p>
            <a:pPr algn="ctr"/>
            <a:r>
              <a:rPr lang="ru-RU" sz="7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6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буллинга:</a:t>
            </a:r>
            <a:endParaRPr lang="ru-RU" sz="6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945" y="1519494"/>
            <a:ext cx="10515600" cy="462129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Асимметричность. </a:t>
            </a:r>
          </a:p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Преднамеренность.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процесс (затрагивает широкий круг участников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заканчивается сам по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психологическое воздействие на всех участников. 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95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586" y="146461"/>
            <a:ext cx="10331092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4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r>
              <a:rPr lang="ru-RU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атравить жертву, вызвать у нее страх, деморализовать, унизить, подчинить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247" y="2659352"/>
            <a:ext cx="7017624" cy="3941566"/>
          </a:xfrm>
        </p:spPr>
      </p:pic>
    </p:spTree>
    <p:extLst>
      <p:ext uri="{BB962C8B-B14F-4D97-AF65-F5344CB8AC3E}">
        <p14:creationId xmlns:p14="http://schemas.microsoft.com/office/powerpoint/2010/main" val="270502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146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8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буллинга:</a:t>
            </a:r>
            <a:r>
              <a:rPr lang="ru-RU" sz="8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61" y="1816205"/>
            <a:ext cx="8596668" cy="388077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Скрытый 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0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251" y="149132"/>
            <a:ext cx="10515600" cy="926275"/>
          </a:xfrm>
        </p:spPr>
        <p:txBody>
          <a:bodyPr>
            <a:noAutofit/>
          </a:bodyPr>
          <a:lstStyle/>
          <a:p>
            <a:pPr algn="ctr"/>
            <a:r>
              <a:rPr lang="ru-RU" sz="6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прямого буллинга</a:t>
            </a:r>
            <a:r>
              <a:rPr lang="ru-RU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251" y="1277287"/>
            <a:ext cx="108184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вербальный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орудием служит голос (обидное имя, с которым постоянно обращаются к жертве, обзывания, дразнение, распространение обидных слухов и т.д.)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обидные жесты или действия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плевки в жертву либо в её направлении);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запугивание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(использование агрессивного языка тела и интонаций голоса для того, чтобы заставить жертву совершать или не совершать что-либо);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(жертва умышленно изолируется, выгоняется или игнорируется частью учеников или всем классом);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(денег, еды, иных вещей, принуждение что-либо украсть);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 и иные действия с имуществом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(воровство, грабёж, прятанье личных вещей жертвы).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оскорбления на свой электронный адрес, унижения с помощью мобильных телефонов или через другие электронные устройства (пересылка неоднозначных изображений и фотографий, обзывание, распространение слухов и др.).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2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385" y="253340"/>
            <a:ext cx="10331093" cy="1320800"/>
          </a:xfrm>
        </p:spPr>
        <p:txBody>
          <a:bodyPr>
            <a:noAutofit/>
          </a:bodyPr>
          <a:lstStyle/>
          <a:p>
            <a:r>
              <a:rPr lang="ru-RU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участников буллинга</a:t>
            </a:r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48790"/>
            <a:ext cx="10035199" cy="45737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Лидирующий нападающий.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участвующие в травле.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 жертва.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Свидетели, подкрепляющие травлю.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Свидетели –аутсайдеры.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Защитники.</a:t>
            </a:r>
          </a:p>
        </p:txBody>
      </p:sp>
    </p:spTree>
    <p:extLst>
      <p:ext uri="{BB962C8B-B14F-4D97-AF65-F5344CB8AC3E}">
        <p14:creationId xmlns:p14="http://schemas.microsoft.com/office/powerpoint/2010/main" val="256667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608" y="322922"/>
            <a:ext cx="11083636" cy="1325563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 буллинга может стать любой ученик. </a:t>
            </a:r>
            <a:b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152760"/>
              </p:ext>
            </p:extLst>
          </p:nvPr>
        </p:nvGraphicFramePr>
        <p:xfrm>
          <a:off x="393894" y="2039815"/>
          <a:ext cx="10550771" cy="452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4795">
                  <a:extLst>
                    <a:ext uri="{9D8B030D-6E8A-4147-A177-3AD203B41FA5}">
                      <a16:colId xmlns="" xmlns:a16="http://schemas.microsoft.com/office/drawing/2014/main" val="1974521061"/>
                    </a:ext>
                  </a:extLst>
                </a:gridCol>
                <a:gridCol w="5275976">
                  <a:extLst>
                    <a:ext uri="{9D8B030D-6E8A-4147-A177-3AD203B41FA5}">
                      <a16:colId xmlns="" xmlns:a16="http://schemas.microsoft.com/office/drawing/2014/main" val="1281789398"/>
                    </a:ext>
                  </a:extLst>
                </a:gridCol>
              </a:tblGrid>
              <a:tr h="334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ПОКОРНЫЕ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АГРЕССИВНЫЕ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extLst>
                  <a:ext uri="{0D108BD9-81ED-4DB2-BD59-A6C34878D82A}">
                    <a16:rowId xmlns="" xmlns:a16="http://schemas.microsoft.com/office/drawing/2014/main" val="4007088490"/>
                  </a:ext>
                </a:extLst>
              </a:tr>
              <a:tr h="385913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 свойственна отрицательная «Я-концепция», часто представляют себя неудачниками, глупыми, стыдливыми и непривлекательными людьми;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находиться в одиночестве, не проявлять агрессии и отдаляться от группы школьников.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страдают от низкого чувства собственного достоинства;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интроверты, с плохо развитыми коммуникативными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навыками.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сверхагрессивные и эмоционально нестабильные; 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легко раздражаются и впадают в состояние гнева, поддаются провокациям; 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способны правильно интерпретировать намерения или высказывания;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используют агрессию в качестве инструмента для достижения цели; 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используют агрессию в качестве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extLst>
                  <a:ext uri="{0D108BD9-81ED-4DB2-BD59-A6C34878D82A}">
                    <a16:rowId xmlns="" xmlns:a16="http://schemas.microsoft.com/office/drawing/2014/main" val="36677178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4150" y="1021859"/>
            <a:ext cx="1108363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роли непопулярных школьников:  «Шут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Козел отпущения», «Покорная жертва», «Раб», «Белая ворона» «Озлобленные», «Непопулярные», «Агрессоры»: агрессор-нападающий, отвергаемый агрессор, «Ябеды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233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</TotalTime>
  <Words>533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Буллинг</vt:lpstr>
      <vt:lpstr>Буллинг</vt:lpstr>
      <vt:lpstr>Признаки буллинга: </vt:lpstr>
      <vt:lpstr>Особенности  буллинга:</vt:lpstr>
      <vt:lpstr>Цель буллинга: затравить жертву, вызвать у нее страх, деморализовать, унизить, подчинить.</vt:lpstr>
      <vt:lpstr>Виды буллинга: </vt:lpstr>
      <vt:lpstr>Формы прямого буллинга:</vt:lpstr>
      <vt:lpstr>Роли участников буллинга:</vt:lpstr>
      <vt:lpstr>Жертвой буллинга может стать любой ученик.  </vt:lpstr>
      <vt:lpstr>Последствия травли для детей - жертв:</vt:lpstr>
      <vt:lpstr>Список использованных источников.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</dc:title>
  <dc:creator>Пользователь</dc:creator>
  <cp:lastModifiedBy>Ученик</cp:lastModifiedBy>
  <cp:revision>82</cp:revision>
  <dcterms:created xsi:type="dcterms:W3CDTF">2019-09-06T11:51:17Z</dcterms:created>
  <dcterms:modified xsi:type="dcterms:W3CDTF">2022-09-28T11:09:32Z</dcterms:modified>
</cp:coreProperties>
</file>