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2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5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42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57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197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0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4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2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0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5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2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6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5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5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8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9278-CFFD-456A-82EF-4A9189E2F971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561BFF-193C-4F86-B398-EDD280148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9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fon-doveria.ru/" TargetMode="External"/><Relationship Id="rId2" Type="http://schemas.openxmlformats.org/officeDocument/2006/relationships/hyperlink" Target="https://&#1090;&#1086;&#1095;&#1082;&#1072;&#1086;&#1087;&#1086;&#1088;&#1099;72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«Возрастные особенности детей до 1 до 17 лет»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42560" y="5311327"/>
            <a:ext cx="6139441" cy="677993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Педагог-психолог: Рязанова Еркеш Мукатаевна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91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для родителей</a:t>
            </a:r>
            <a:endParaRPr lang="ru-RU" dirty="0"/>
          </a:p>
        </p:txBody>
      </p:sp>
      <p:pic>
        <p:nvPicPr>
          <p:cNvPr id="1026" name="Picture 2" descr="https://www.1c-interes.ru/images/2021/10/6_Mozg_podrost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3" y="2250912"/>
            <a:ext cx="2788752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2 лучших книг для родителей о воспитании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19" y="2352225"/>
            <a:ext cx="3678810" cy="367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86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2.static1-sima-land.com/items/4501286/0/700-n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73"/>
            <a:ext cx="4430598" cy="443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2 лучших книг для родителей о воспитании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420" y="367645"/>
            <a:ext cx="3734918" cy="394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2 лучших книг для родителей о воспитании дете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552" y="2982839"/>
            <a:ext cx="3615179" cy="361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52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и</a:t>
            </a:r>
            <a:r>
              <a:rPr lang="ru-RU" dirty="0" smtClean="0"/>
              <a:t>нтернет ресурсы для детей и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ru-RU" dirty="0">
                <a:hlinkClick r:id="rId2"/>
              </a:rPr>
              <a:t>точкаопоры72.рф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https://telefon-doveria.ru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/>
              <a:t>https://naukapopolam.ru/</a:t>
            </a:r>
            <a:endParaRPr lang="ru-RU" dirty="0" smtClean="0"/>
          </a:p>
          <a:p>
            <a:r>
              <a:rPr lang="ru-RU" dirty="0" smtClean="0"/>
              <a:t>Единый телефон доверия 8-800-2000-122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9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год жизни ребёнка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Формируется связь с миром;</a:t>
            </a:r>
          </a:p>
          <a:p>
            <a:r>
              <a:rPr lang="ru-RU" sz="2000" dirty="0" smtClean="0"/>
              <a:t>Первые 8-10 месяцев ребёнок в слиянии с матерью;</a:t>
            </a:r>
          </a:p>
          <a:p>
            <a:pPr marL="0" indent="0">
              <a:buNone/>
            </a:pPr>
            <a:r>
              <a:rPr lang="ru-RU" sz="2000" dirty="0" smtClean="0"/>
              <a:t>Все потребности ребёнка связаны с мамой: еда, сон, комфорт – именно от качественного присутствия близкого взрослого зависит то, каким будет ощущать мир младенец. </a:t>
            </a:r>
          </a:p>
          <a:p>
            <a:pPr marL="0" indent="0">
              <a:buNone/>
            </a:pPr>
            <a:r>
              <a:rPr lang="ru-RU" sz="2000" dirty="0"/>
              <a:t>Появляются новые виды общения, происходит разрыв психологического единства «мать — дитя», развиваются речь и умственные способности. Ведущий вид деятельности — эмоционально-непосредственное общение младенца со 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90706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1,5 до 3 лет жизни ребёнка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Физическая сепарация от мамы;</a:t>
            </a:r>
          </a:p>
          <a:p>
            <a:r>
              <a:rPr lang="ru-RU" sz="2000" dirty="0" smtClean="0"/>
              <a:t>Исследование мира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Кризис 3-х лет сопровождающийся негативизмом, плаксивостью, капризами, желанием быть самостоятельным. В дальнейшем происходит конфликт между желанием действовать самостоятельно и возможностями ребёнка.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 концу этого периода закладывается глубинное понимание какой ОН или ОНА и «нужен ли я этому миру»?</a:t>
            </a:r>
          </a:p>
          <a:p>
            <a:pPr marL="0" indent="0">
              <a:buNone/>
            </a:pPr>
            <a:r>
              <a:rPr lang="ru-RU" sz="2000" dirty="0"/>
              <a:t>Ребенок слушает, накапливает пассивный словарный запас, затем уже появляется речь, которая носит предметный характер. Развивается способность выражать свои желания и чувства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464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6240"/>
            <a:ext cx="8596668" cy="1320800"/>
          </a:xfrm>
        </p:spPr>
        <p:txBody>
          <a:bodyPr/>
          <a:lstStyle/>
          <a:p>
            <a:r>
              <a:rPr lang="ru-RU" dirty="0" smtClean="0"/>
              <a:t>С </a:t>
            </a:r>
            <a:r>
              <a:rPr lang="ru-RU" dirty="0" smtClean="0"/>
              <a:t>3-5, 5-7 </a:t>
            </a:r>
            <a:r>
              <a:rPr lang="ru-RU" dirty="0" smtClean="0"/>
              <a:t>лет жизни ребёнка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7040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/>
              <a:t>Формируются самооценка и самосознание, происходит становление личности</a:t>
            </a:r>
            <a:r>
              <a:rPr lang="ru-RU" sz="2000" dirty="0" smtClean="0"/>
              <a:t>. В период с 3 до 5 лет ребёнок осознаёт свой пол;</a:t>
            </a:r>
          </a:p>
          <a:p>
            <a:r>
              <a:rPr lang="ru-RU" sz="2000" dirty="0" smtClean="0"/>
              <a:t>Ему интересно чем отличаются мальчики от девочек и наоборот;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От </a:t>
            </a:r>
            <a:r>
              <a:rPr lang="ru-RU" sz="2000" dirty="0"/>
              <a:t>3</a:t>
            </a:r>
            <a:r>
              <a:rPr lang="ru-RU" sz="2000" dirty="0" smtClean="0"/>
              <a:t> </a:t>
            </a:r>
            <a:r>
              <a:rPr lang="ru-RU" sz="2000" dirty="0"/>
              <a:t>до 7 лет ребенок включается во взрослую жизнь, в разные виды деятельности, сам выбирает во что играть и свою роль в игре; интересуется звуками и буквами, т.е. их графическим изображением в виде символов. Активно развиваются воображение и отображение впечатлений об окружающем мире, взаимодействие с окружающими, общение. Ведущий вид деятельности — сюжетно-ролевая игра.</a:t>
            </a:r>
          </a:p>
        </p:txBody>
      </p:sp>
    </p:spTree>
    <p:extLst>
      <p:ext uri="{BB962C8B-B14F-4D97-AF65-F5344CB8AC3E}">
        <p14:creationId xmlns:p14="http://schemas.microsoft.com/office/powerpoint/2010/main" val="54711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52487"/>
            <a:ext cx="8596668" cy="1121789"/>
          </a:xfrm>
        </p:spPr>
        <p:txBody>
          <a:bodyPr/>
          <a:lstStyle/>
          <a:p>
            <a:r>
              <a:rPr lang="ru-RU" dirty="0" smtClean="0"/>
              <a:t>Правило «нижнего белья»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5740"/>
            <a:ext cx="8596668" cy="40994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1. Всё, что прикрыто нижним бельём, это интимные места и это твоя собственность. Никто не должен просить тебя показать или потрогать твои интимные места. Если кто-то пытается это сделать, ребёнок должен сказать "нет".</a:t>
            </a:r>
            <a:br>
              <a:rPr lang="ru-RU" sz="1400" dirty="0"/>
            </a:br>
            <a:r>
              <a:rPr lang="ru-RU" sz="1400" dirty="0"/>
              <a:t>Исключение: с твоего разрешения мама или врач в присутствии и с согласия твоего родителя.</a:t>
            </a:r>
            <a:br>
              <a:rPr lang="ru-RU" sz="1400" dirty="0"/>
            </a:br>
            <a:r>
              <a:rPr lang="ru-RU" sz="1400" dirty="0"/>
              <a:t>⠀</a:t>
            </a:r>
            <a:br>
              <a:rPr lang="ru-RU" sz="1400" dirty="0"/>
            </a:br>
            <a:r>
              <a:rPr lang="ru-RU" sz="1400" dirty="0"/>
              <a:t>2. Твоё тело принадлежит только тебе.</a:t>
            </a:r>
            <a:br>
              <a:rPr lang="ru-RU" sz="1400" dirty="0"/>
            </a:br>
            <a:r>
              <a:rPr lang="ru-RU" sz="1400" dirty="0"/>
              <a:t>Никто не имеет права заставлять ребёнка делать что-то, что ребёнку не комфортно, а если такое происходит, то ребёнку нужно сразу же рассказать родителям. (Взрослому, которому он доверяет).</a:t>
            </a:r>
            <a:br>
              <a:rPr lang="ru-RU" sz="1400" dirty="0"/>
            </a:br>
            <a:r>
              <a:rPr lang="ru-RU" sz="1400" dirty="0"/>
              <a:t>⠀</a:t>
            </a:r>
            <a:br>
              <a:rPr lang="ru-RU" sz="1400" dirty="0"/>
            </a:br>
            <a:r>
              <a:rPr lang="ru-RU" sz="1400" dirty="0"/>
              <a:t>3. Ребёнок имеет право сказать "нет" взрослому и даже любимому члену семьи. Родителей это не должно пугать, думайте о том, что умея сказать "нет" вам, с большей вероятностью ребёнок сумеет отказать посторонним людям.</a:t>
            </a:r>
            <a:br>
              <a:rPr lang="ru-RU" sz="1400" dirty="0"/>
            </a:br>
            <a:r>
              <a:rPr lang="ru-RU" sz="1400" dirty="0"/>
              <a:t>Ваш ребёнок хозяин своего тела и с его желаниями стоит считаться.</a:t>
            </a:r>
            <a:br>
              <a:rPr lang="ru-RU" sz="1400" dirty="0"/>
            </a:br>
            <a:r>
              <a:rPr lang="ru-RU" sz="1400" dirty="0"/>
              <a:t>⠀</a:t>
            </a:r>
            <a:br>
              <a:rPr lang="ru-RU" sz="1400" dirty="0"/>
            </a:br>
            <a:r>
              <a:rPr lang="ru-RU" sz="1400" dirty="0"/>
              <a:t>4. Расскажи о секретах, которые тебя расстраивают.</a:t>
            </a:r>
            <a:br>
              <a:rPr lang="ru-RU" sz="1400" dirty="0"/>
            </a:br>
            <a:r>
              <a:rPr lang="ru-RU" sz="1400" dirty="0"/>
              <a:t>Объясните ребёнку разницу между хорошими и плохими </a:t>
            </a:r>
            <a:r>
              <a:rPr lang="ru-RU" sz="1400" dirty="0" smtClean="0"/>
              <a:t>секретами. </a:t>
            </a:r>
            <a:r>
              <a:rPr lang="ru-RU" sz="1400" dirty="0"/>
              <a:t>Особое внимание уделите тому, что если секрет расстраивает ребёнка, печалит, пугает, то это плохой секрет и необходимо поделиться им с родителями.</a:t>
            </a:r>
            <a:br>
              <a:rPr lang="ru-RU" sz="1400" dirty="0"/>
            </a:br>
            <a:r>
              <a:rPr lang="ru-RU" sz="1400" dirty="0"/>
              <a:t>(Злоумышленники зачастую пользуются этим оружием "это наш маленький секрет, не рассказывай никому").</a:t>
            </a:r>
            <a:br>
              <a:rPr lang="ru-RU" sz="1400" dirty="0"/>
            </a:br>
            <a:r>
              <a:rPr lang="ru-RU" sz="1400" dirty="0"/>
              <a:t>⠀</a:t>
            </a:r>
            <a:br>
              <a:rPr lang="ru-RU" sz="1400" dirty="0"/>
            </a:br>
            <a:r>
              <a:rPr lang="ru-RU" sz="1400" dirty="0"/>
              <a:t>5. Расскажи всё начистоту и тебе смогут помочь.</a:t>
            </a:r>
            <a:br>
              <a:rPr lang="ru-RU" sz="1400" dirty="0"/>
            </a:br>
            <a:r>
              <a:rPr lang="ru-RU" sz="1400" dirty="0"/>
              <a:t>Если ребёнок испуган, расстроен, подавлен, он может поговорить с родителями(взрослым, которому ребёнок доверяет. Это может быть учитель, старший брат, мама друга). Взрослый обязательно постарается помочь, не обвиняя тебя.</a:t>
            </a:r>
          </a:p>
        </p:txBody>
      </p:sp>
    </p:spTree>
    <p:extLst>
      <p:ext uri="{BB962C8B-B14F-4D97-AF65-F5344CB8AC3E}">
        <p14:creationId xmlns:p14="http://schemas.microsoft.com/office/powerpoint/2010/main" val="124548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7 до </a:t>
            </a:r>
            <a:r>
              <a:rPr lang="ru-RU" dirty="0" smtClean="0"/>
              <a:t>10 лет младшие школьники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С </a:t>
            </a:r>
            <a:r>
              <a:rPr lang="ru-RU" sz="2000" dirty="0"/>
              <a:t>7 до 10 лет детей относят к возрастной группе «младшая школа». Это не самый простой период в жизни ребенка. </a:t>
            </a:r>
            <a:r>
              <a:rPr lang="ru-RU" sz="2000" dirty="0" smtClean="0"/>
              <a:t>Идет </a:t>
            </a:r>
            <a:r>
              <a:rPr lang="ru-RU" sz="2000" dirty="0"/>
              <a:t>активное развитие психики и личности. Школа, новые правила, нормы поведения сильно меняют взгляд ребенка на мир, и в первую очередь на самого себя. Появляются новые личностные качества, начинают функционировать особые психологические механизмы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Кризис 7 лет — школьный возраст (от 7 до 10 лет</a:t>
            </a:r>
            <a:r>
              <a:rPr lang="ru-RU" sz="2000" dirty="0" smtClean="0"/>
              <a:t>).</a:t>
            </a:r>
            <a:r>
              <a:rPr lang="ru-RU" sz="2000" dirty="0"/>
              <a:t> Это позитивный момент развития личности, ведь школьник начинает осознавать важность собственного «я».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Ведущий вид деятельности — учебный. </a:t>
            </a:r>
            <a:endParaRPr lang="ru-RU" sz="2000" dirty="0" smtClean="0"/>
          </a:p>
          <a:p>
            <a:r>
              <a:rPr lang="ru-RU" sz="2000" dirty="0" smtClean="0"/>
              <a:t>Важно </a:t>
            </a:r>
            <a:r>
              <a:rPr lang="ru-RU" sz="2000" dirty="0" smtClean="0"/>
              <a:t>прививать правила безопасности;</a:t>
            </a:r>
          </a:p>
          <a:p>
            <a:r>
              <a:rPr lang="ru-RU" sz="2000" dirty="0" smtClean="0"/>
              <a:t>Слово НЕТ + объяснения; </a:t>
            </a:r>
          </a:p>
        </p:txBody>
      </p:sp>
    </p:spTree>
    <p:extLst>
      <p:ext uri="{BB962C8B-B14F-4D97-AF65-F5344CB8AC3E}">
        <p14:creationId xmlns:p14="http://schemas.microsoft.com/office/powerpoint/2010/main" val="191889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20" y="438434"/>
            <a:ext cx="8596668" cy="1826581"/>
          </a:xfrm>
        </p:spPr>
        <p:txBody>
          <a:bodyPr/>
          <a:lstStyle/>
          <a:p>
            <a:r>
              <a:rPr lang="ru-RU" b="1" dirty="0"/>
              <a:t> </a:t>
            </a:r>
            <a:r>
              <a:rPr lang="ru-RU" dirty="0" smtClean="0"/>
              <a:t>с 11до 12 лет младшие подростки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75555"/>
            <a:ext cx="8596668" cy="40063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Резко возрастает значение коллектива, его общественного мнения, отношений со сверстниками, оценки ими его поступков и действий. Он стремится завоевать в их глазах авторитет, занять достойное место в коллективе. 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Заметно </a:t>
            </a:r>
            <a:r>
              <a:rPr lang="ru-RU" dirty="0"/>
              <a:t>проявляется стремление к самостоятельности и независимости, возникает интерес к собственной личности, формируется самооценка, развиваются абстрактные формы мышления. Часто он не видит прямой связи между привлекательными для него качествами личности и своим повседневным поведением.</a:t>
            </a:r>
          </a:p>
          <a:p>
            <a:r>
              <a:rPr lang="ru-RU" dirty="0"/>
              <a:t>В этом возрасте ребята склонны к творческим и спортивным играм, где можно проверить волевые качества: выносливость, настойчивость, выдержку. Их тянет к романтике. Сопровождающему легче воздействовать на подростков, если он выступает в роли старшего члена коллектива и, таким образом, «изнутри» воздействовать на общественное мнение.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32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</a:t>
            </a:r>
            <a:r>
              <a:rPr lang="ru-RU" dirty="0" smtClean="0"/>
              <a:t>13 </a:t>
            </a:r>
            <a:r>
              <a:rPr lang="ru-RU" dirty="0" smtClean="0"/>
              <a:t>до 17 </a:t>
            </a:r>
            <a:r>
              <a:rPr lang="ru-RU" dirty="0" smtClean="0"/>
              <a:t>лет подростковый возраст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Ведущий </a:t>
            </a:r>
            <a:r>
              <a:rPr lang="ru-RU" dirty="0"/>
              <a:t>вид деятельности — личностное общение подростков</a:t>
            </a:r>
            <a:r>
              <a:rPr lang="ru-RU" dirty="0" smtClean="0"/>
              <a:t>.</a:t>
            </a:r>
          </a:p>
          <a:p>
            <a:r>
              <a:rPr lang="ru-RU" dirty="0"/>
              <a:t>Главная особенность детей в возрасте 13-17 лет: они начинают считать себя взрослыми, постоянно пытаются доказать это окружающим, иногда даже зациклены на этом. Активно проявляется интерес к противоположному полу. Достаточно общительны, начинают отстаивать свою точку зрения. Порой любят больше говорить, чем делать. У человека в таком возрасте обо всем есть свое мнение, поэтому дети хотят, чтобы их пожелания, мнения, доводы учитывались в течение лагерной смены.</a:t>
            </a:r>
          </a:p>
        </p:txBody>
      </p:sp>
    </p:spTree>
    <p:extLst>
      <p:ext uri="{BB962C8B-B14F-4D97-AF65-F5344CB8AC3E}">
        <p14:creationId xmlns:p14="http://schemas.microsoft.com/office/powerpoint/2010/main" val="109120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02920"/>
            <a:ext cx="8596668" cy="1320800"/>
          </a:xfrm>
        </p:spPr>
        <p:txBody>
          <a:bodyPr/>
          <a:lstStyle/>
          <a:p>
            <a:r>
              <a:rPr lang="ru-RU" dirty="0" smtClean="0"/>
              <a:t>Действия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23721"/>
            <a:ext cx="8596668" cy="4217642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Отвечать на все вопросы ребёнка открыто и спокойно</a:t>
            </a:r>
          </a:p>
          <a:p>
            <a:r>
              <a:rPr lang="ru-RU" sz="2000" dirty="0" smtClean="0"/>
              <a:t>Разговаривать и интересоваться жизнью ребёнка (что интересного было </a:t>
            </a:r>
            <a:r>
              <a:rPr lang="ru-RU" sz="2000" dirty="0" smtClean="0"/>
              <a:t>в детском саду, </a:t>
            </a:r>
            <a:r>
              <a:rPr lang="ru-RU" sz="2000" dirty="0" smtClean="0"/>
              <a:t>школе? Как прошёл твой день? Было что-то особенно интересное?);</a:t>
            </a:r>
          </a:p>
          <a:p>
            <a:r>
              <a:rPr lang="ru-RU" sz="2000" dirty="0" smtClean="0"/>
              <a:t>Признавать свои ошибки и просить прощенья;</a:t>
            </a:r>
          </a:p>
          <a:p>
            <a:r>
              <a:rPr lang="ru-RU" sz="2000" dirty="0" smtClean="0"/>
              <a:t>Держите своё слово;</a:t>
            </a:r>
          </a:p>
          <a:p>
            <a:r>
              <a:rPr lang="ru-RU" sz="2000" dirty="0" smtClean="0"/>
              <a:t>Учитесь и учите ребёнка проживать свои чувства;</a:t>
            </a:r>
          </a:p>
          <a:p>
            <a:r>
              <a:rPr lang="ru-RU" sz="2000" dirty="0" smtClean="0"/>
              <a:t>Уважать интересы ребёнка;</a:t>
            </a:r>
          </a:p>
          <a:p>
            <a:r>
              <a:rPr lang="ru-RU" sz="2000" dirty="0" smtClean="0"/>
              <a:t>Уважение границ и формирования навыка их защищать и не нарушать;</a:t>
            </a:r>
          </a:p>
          <a:p>
            <a:r>
              <a:rPr lang="ru-RU" sz="2000" dirty="0" smtClean="0"/>
              <a:t>Укреплять самооценку ребёнка (комплименты, индивидуальность, вера в силы ребёнка)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705436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475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Грань</vt:lpstr>
      <vt:lpstr>«Возрастные особенности детей до 1 до 17 лет» </vt:lpstr>
      <vt:lpstr>Первый год жизни ребёнка</vt:lpstr>
      <vt:lpstr>С 1,5 до 3 лет жизни ребёнка</vt:lpstr>
      <vt:lpstr>С 3-5, 5-7 лет жизни ребёнка</vt:lpstr>
      <vt:lpstr>Правило «нижнего белья»</vt:lpstr>
      <vt:lpstr>От 7 до 10 лет младшие школьники</vt:lpstr>
      <vt:lpstr> с 11до 12 лет младшие подростки</vt:lpstr>
      <vt:lpstr>С 13 до 17 лет подростковый возраст</vt:lpstr>
      <vt:lpstr>Действия родителей</vt:lpstr>
      <vt:lpstr>Литература для родителей</vt:lpstr>
      <vt:lpstr>Презентация PowerPoint</vt:lpstr>
      <vt:lpstr>Полезные интернет ресурсы для детей и родителей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«Дети и родители. Как говорить на одном языке?» </dc:title>
  <dc:creator>Ученик</dc:creator>
  <cp:lastModifiedBy>Ученик</cp:lastModifiedBy>
  <cp:revision>11</cp:revision>
  <dcterms:created xsi:type="dcterms:W3CDTF">2022-08-31T06:14:04Z</dcterms:created>
  <dcterms:modified xsi:type="dcterms:W3CDTF">2022-09-15T04:58:34Z</dcterms:modified>
</cp:coreProperties>
</file>